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7" r:id="rId2"/>
    <p:sldId id="275" r:id="rId3"/>
  </p:sldIdLst>
  <p:sldSz cx="9906000" cy="6858000" type="A4"/>
  <p:notesSz cx="7053263" cy="93091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72" d="100"/>
          <a:sy n="72" d="100"/>
        </p:scale>
        <p:origin x="480" y="7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1" tIns="46745" rIns="93491" bIns="46745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218" y="0"/>
            <a:ext cx="3056414" cy="465455"/>
          </a:xfrm>
          <a:prstGeom prst="rect">
            <a:avLst/>
          </a:prstGeom>
        </p:spPr>
        <p:txBody>
          <a:bodyPr vert="horz" lIns="93491" tIns="46745" rIns="93491" bIns="46745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71F7C21-2347-42EA-B437-48F139AF534A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96913"/>
            <a:ext cx="5043487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91" tIns="46745" rIns="93491" bIns="46745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5327" y="4421823"/>
            <a:ext cx="5642610" cy="4189095"/>
          </a:xfrm>
          <a:prstGeom prst="rect">
            <a:avLst/>
          </a:prstGeom>
        </p:spPr>
        <p:txBody>
          <a:bodyPr vert="horz" lIns="93491" tIns="46745" rIns="93491" bIns="46745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1" tIns="46745" rIns="93491" bIns="46745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218" y="8842029"/>
            <a:ext cx="3056414" cy="465455"/>
          </a:xfrm>
          <a:prstGeom prst="rect">
            <a:avLst/>
          </a:prstGeom>
        </p:spPr>
        <p:txBody>
          <a:bodyPr vert="horz" wrap="square" lIns="93491" tIns="46745" rIns="93491" bIns="4674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6479C52-49CB-4CB9-8185-076BCBB518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59505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479C52-49CB-4CB9-8185-076BCBB5186D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9178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479C52-49CB-4CB9-8185-076BCBB5186D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0444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F8CF9-02DE-40DB-90D1-F9AD185C343A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B6E9D-BE89-438F-A42C-581BF81104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0480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863DE-C58F-4344-9613-03C83E858CF4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8B21F-CDDE-4BFB-922B-D4728CDEB2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0054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386387" y="396875"/>
            <a:ext cx="1671638" cy="8451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1476" y="396875"/>
            <a:ext cx="4849813" cy="8451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EB6A6-3A2A-4737-BB18-27F30A1BE6FE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7BC8F-9A3A-48D6-B068-44E1207292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4023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BC7ED-413E-462D-850C-4C47AC03316F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4D935-D486-4227-85CD-97C5699182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6098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4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BB7DD-2F0C-477B-AC6C-01CE511253CE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BDF0A-10DB-4B32-899E-DF14A90861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4906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6" y="2311401"/>
            <a:ext cx="3260725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97301" y="2311401"/>
            <a:ext cx="3260725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D4F02-EC2C-4221-AA3A-39DF8583FF17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6D61C-629E-44CF-8AB8-FE88DFAC36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4906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8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E5D33-797E-4081-B2C3-9BACF612E9B5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A29CF-9606-4997-ACE4-230591C96D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804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5BD38-A96B-46BB-8717-EE82F826EE0B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46938-0EAE-480A-AB96-639C39D2EC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0181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E6554-662F-43F4-916B-1FE1ED2A3E44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0F60A-B9EF-4001-91AB-99B4B8AD9F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5308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3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1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78A4E-D92F-4155-BF8D-2EFA173163C9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6E6FD-4E35-4AD2-B3C7-1150666673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2245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713F1-44DB-498E-8225-3E9F58ADDA67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4E4F3-145D-4E14-B404-A98C223C47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820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5A623D0-DA1F-4543-B961-94BF86648105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24E663F-82F8-4B06-B38B-0177897CE8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06C88245-91C5-4756-8B88-0C800183F254}"/>
              </a:ext>
            </a:extLst>
          </p:cNvPr>
          <p:cNvCxnSpPr/>
          <p:nvPr/>
        </p:nvCxnSpPr>
        <p:spPr>
          <a:xfrm>
            <a:off x="533400" y="5334000"/>
            <a:ext cx="0" cy="11430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5777124" y="1489234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6710574" y="1489234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7605924" y="1489234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8479525" y="1489235"/>
            <a:ext cx="742950" cy="78263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84" name="Text Box 4"/>
          <p:cNvSpPr txBox="1">
            <a:spLocks noChangeArrowheads="1"/>
          </p:cNvSpPr>
          <p:nvPr/>
        </p:nvSpPr>
        <p:spPr bwMode="auto">
          <a:xfrm>
            <a:off x="2350830" y="2599"/>
            <a:ext cx="5385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2400" b="1" dirty="0">
                <a:latin typeface="Calibri" pitchFamily="34" charset="0"/>
              </a:rPr>
              <a:t>Cowpea Mother Demonstration Protocol</a:t>
            </a:r>
          </a:p>
        </p:txBody>
      </p:sp>
      <p:sp>
        <p:nvSpPr>
          <p:cNvPr id="31" name="Text Box 23"/>
          <p:cNvSpPr txBox="1">
            <a:spLocks noChangeArrowheads="1"/>
          </p:cNvSpPr>
          <p:nvPr/>
        </p:nvSpPr>
        <p:spPr bwMode="auto">
          <a:xfrm>
            <a:off x="5043488" y="1767046"/>
            <a:ext cx="7477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 dirty="0">
                <a:latin typeface="Calibri" pitchFamily="34" charset="0"/>
              </a:rPr>
              <a:t>-fertilizer</a:t>
            </a:r>
          </a:p>
        </p:txBody>
      </p: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5777124" y="2286000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58" name="Rectangle 5"/>
          <p:cNvSpPr>
            <a:spLocks noChangeArrowheads="1"/>
          </p:cNvSpPr>
          <p:nvPr/>
        </p:nvSpPr>
        <p:spPr bwMode="auto">
          <a:xfrm>
            <a:off x="6710574" y="2286000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64" name="Rectangle 6"/>
          <p:cNvSpPr>
            <a:spLocks noChangeArrowheads="1"/>
          </p:cNvSpPr>
          <p:nvPr/>
        </p:nvSpPr>
        <p:spPr bwMode="auto">
          <a:xfrm>
            <a:off x="7605924" y="2286000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65" name="Rectangle 7"/>
          <p:cNvSpPr>
            <a:spLocks noChangeArrowheads="1"/>
          </p:cNvSpPr>
          <p:nvPr/>
        </p:nvSpPr>
        <p:spPr bwMode="auto">
          <a:xfrm>
            <a:off x="8479525" y="2286001"/>
            <a:ext cx="742950" cy="78263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70" name="Text Box 22"/>
          <p:cNvSpPr txBox="1">
            <a:spLocks noChangeArrowheads="1"/>
          </p:cNvSpPr>
          <p:nvPr/>
        </p:nvSpPr>
        <p:spPr bwMode="auto">
          <a:xfrm>
            <a:off x="5003368" y="2509678"/>
            <a:ext cx="777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 dirty="0">
                <a:latin typeface="Calibri" pitchFamily="34" charset="0"/>
              </a:rPr>
              <a:t>+fertilizer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9436017" y="1525588"/>
            <a:ext cx="3173" cy="2270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22"/>
          <p:cNvSpPr txBox="1">
            <a:spLocks noChangeArrowheads="1"/>
          </p:cNvSpPr>
          <p:nvPr/>
        </p:nvSpPr>
        <p:spPr bwMode="auto">
          <a:xfrm>
            <a:off x="9355734" y="1811179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9050934" y="3276441"/>
            <a:ext cx="2286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10800000">
            <a:off x="8517534" y="3276441"/>
            <a:ext cx="2286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28"/>
          <p:cNvSpPr txBox="1">
            <a:spLocks noChangeArrowheads="1"/>
          </p:cNvSpPr>
          <p:nvPr/>
        </p:nvSpPr>
        <p:spPr bwMode="auto">
          <a:xfrm>
            <a:off x="8669934" y="3182779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9448800" y="2058987"/>
            <a:ext cx="3173" cy="2270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Box 26"/>
          <p:cNvSpPr txBox="1">
            <a:spLocks noChangeArrowheads="1"/>
          </p:cNvSpPr>
          <p:nvPr/>
        </p:nvSpPr>
        <p:spPr bwMode="auto">
          <a:xfrm>
            <a:off x="5579470" y="990600"/>
            <a:ext cx="12545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Plot 1:</a:t>
            </a:r>
          </a:p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Farmer seed (V1)</a:t>
            </a:r>
          </a:p>
        </p:txBody>
      </p:sp>
      <p:sp>
        <p:nvSpPr>
          <p:cNvPr id="33" name="Text Box 28"/>
          <p:cNvSpPr txBox="1">
            <a:spLocks noChangeArrowheads="1"/>
          </p:cNvSpPr>
          <p:nvPr/>
        </p:nvSpPr>
        <p:spPr bwMode="auto">
          <a:xfrm>
            <a:off x="6889224" y="999220"/>
            <a:ext cx="5886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Plot 2:</a:t>
            </a:r>
          </a:p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V2</a:t>
            </a:r>
          </a:p>
        </p:txBody>
      </p:sp>
      <p:sp>
        <p:nvSpPr>
          <p:cNvPr id="34" name="Text Box 28"/>
          <p:cNvSpPr txBox="1">
            <a:spLocks noChangeArrowheads="1"/>
          </p:cNvSpPr>
          <p:nvPr/>
        </p:nvSpPr>
        <p:spPr bwMode="auto">
          <a:xfrm>
            <a:off x="7727424" y="1013797"/>
            <a:ext cx="6238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Plot 3: </a:t>
            </a:r>
          </a:p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V3</a:t>
            </a:r>
          </a:p>
        </p:txBody>
      </p:sp>
      <p:sp>
        <p:nvSpPr>
          <p:cNvPr id="43" name="Text Box 28"/>
          <p:cNvSpPr txBox="1">
            <a:spLocks noChangeArrowheads="1"/>
          </p:cNvSpPr>
          <p:nvPr/>
        </p:nvSpPr>
        <p:spPr bwMode="auto">
          <a:xfrm>
            <a:off x="8565624" y="1024269"/>
            <a:ext cx="5886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Plot 4:</a:t>
            </a:r>
          </a:p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V4</a:t>
            </a:r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9436017" y="2362200"/>
            <a:ext cx="3173" cy="2270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22"/>
          <p:cNvSpPr txBox="1">
            <a:spLocks noChangeArrowheads="1"/>
          </p:cNvSpPr>
          <p:nvPr/>
        </p:nvSpPr>
        <p:spPr bwMode="auto">
          <a:xfrm>
            <a:off x="9355734" y="2647791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50" name="Straight Arrow Connector 49"/>
          <p:cNvCxnSpPr/>
          <p:nvPr/>
        </p:nvCxnSpPr>
        <p:spPr>
          <a:xfrm>
            <a:off x="9448800" y="2895599"/>
            <a:ext cx="3173" cy="2270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 Box 9"/>
          <p:cNvSpPr txBox="1">
            <a:spLocks noChangeArrowheads="1"/>
          </p:cNvSpPr>
          <p:nvPr/>
        </p:nvSpPr>
        <p:spPr bwMode="auto">
          <a:xfrm>
            <a:off x="115037" y="960120"/>
            <a:ext cx="4781560" cy="398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altLang="en-US" sz="1100" dirty="0">
                <a:latin typeface="+mn-lt"/>
              </a:rPr>
              <a:t>Choose a site with uniform soil fertility, ideally on a flat piece of land for the demonstration. Mark out 4 plots of dimensions 5 m x 10 m, 1 m apart; Each Plot will be used for planting a different cowpea variety (V1, V2, V3, V4); V1 is the farmers’ own saved seed; V2, V3 and V4 are improved hybrid cowpea varieties. Half of each plot (i.e. 5 x 5 m) will be used to show farmers the effect of using fertilizer.</a:t>
            </a:r>
          </a:p>
          <a:p>
            <a:pPr marL="285750" lvl="0" indent="-285750" eaLnBrk="1" hangingPunct="1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Prepare planting lines 60 cm apart; make holes within the rows, 20 cm apart for improved varieties.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Sow two seeds /planting hole (see diagram below). Sowing depth should be 3-5cm. </a:t>
            </a:r>
            <a:endParaRPr lang="en-US" altLang="en-US" sz="1100" dirty="0"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Treat seeds with an approved seed dresser before sowing to enhance good germination and protect the seedlings from insect and fungal attack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Inoculate seeds with rhizobia strains from EMBRAPA before planting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Apply fertilisers in holes 5 cm to the side of and 5 cm below the 2 plants and place one soda bottle top (4 finger pinch) of NPK fertilizer in each hole; at sowing, or emergence – not more than 14 days after sowing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1 hand-weeding 2-3 weeks after planting; a 2</a:t>
            </a:r>
            <a:r>
              <a:rPr lang="en-GB" sz="1100" baseline="30000" dirty="0">
                <a:latin typeface="+mn-lt"/>
              </a:rPr>
              <a:t>nd</a:t>
            </a:r>
            <a:r>
              <a:rPr lang="en-GB" sz="1100" dirty="0">
                <a:latin typeface="+mn-lt"/>
              </a:rPr>
              <a:t> hand-weeding 5-6 weeks after planting may be done depending on weed pressure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Control of insect pests is a major agronomic practice in cowpea for high productivity; Use recommended IPM methods to scout for insects on plants; then follow recommended regime of spraying (see diagram below)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Use Crop Protection Method as recommended by your Extension Agent/Community-based Advisor for routine 1</a:t>
            </a:r>
            <a:r>
              <a:rPr lang="en-GB" sz="1100" baseline="30000" dirty="0">
                <a:latin typeface="+mn-lt"/>
              </a:rPr>
              <a:t>st</a:t>
            </a:r>
            <a:r>
              <a:rPr lang="en-GB" sz="1100" dirty="0">
                <a:latin typeface="+mn-lt"/>
              </a:rPr>
              <a:t>, 2</a:t>
            </a:r>
            <a:r>
              <a:rPr lang="en-GB" sz="1100" baseline="30000" dirty="0">
                <a:latin typeface="+mn-lt"/>
              </a:rPr>
              <a:t>nd</a:t>
            </a:r>
            <a:r>
              <a:rPr lang="en-GB" sz="1100" dirty="0">
                <a:latin typeface="+mn-lt"/>
              </a:rPr>
              <a:t>, 3</a:t>
            </a:r>
            <a:r>
              <a:rPr lang="en-GB" sz="1100" baseline="30000" dirty="0">
                <a:latin typeface="+mn-lt"/>
              </a:rPr>
              <a:t>rd</a:t>
            </a:r>
            <a:r>
              <a:rPr lang="en-GB" sz="1100" dirty="0">
                <a:latin typeface="+mn-lt"/>
              </a:rPr>
              <a:t>, and 4</a:t>
            </a:r>
            <a:r>
              <a:rPr lang="en-GB" sz="1100" baseline="30000" dirty="0">
                <a:latin typeface="+mn-lt"/>
              </a:rPr>
              <a:t>th</a:t>
            </a:r>
            <a:r>
              <a:rPr lang="en-GB" sz="1100" dirty="0">
                <a:latin typeface="+mn-lt"/>
              </a:rPr>
              <a:t> spray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83985F-2268-40F9-BEC9-7A84BB731447}"/>
              </a:ext>
            </a:extLst>
          </p:cNvPr>
          <p:cNvSpPr txBox="1"/>
          <p:nvPr/>
        </p:nvSpPr>
        <p:spPr>
          <a:xfrm>
            <a:off x="171440" y="4876800"/>
            <a:ext cx="4451970" cy="187743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Seed Spacing for Cowpea</a:t>
            </a:r>
          </a:p>
          <a:p>
            <a:endParaRPr lang="en-US" sz="1100" dirty="0"/>
          </a:p>
          <a:p>
            <a:endParaRPr lang="en-US" sz="1100" dirty="0"/>
          </a:p>
          <a:p>
            <a:endParaRPr lang="en-US" dirty="0"/>
          </a:p>
          <a:p>
            <a:r>
              <a:rPr lang="en-US" sz="1100" dirty="0"/>
              <a:t>                        Place 2 seeds in each hole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13157-86B2-4E81-AC95-B0A6CD0D1981}"/>
              </a:ext>
            </a:extLst>
          </p:cNvPr>
          <p:cNvSpPr/>
          <p:nvPr/>
        </p:nvSpPr>
        <p:spPr>
          <a:xfrm>
            <a:off x="838200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40B39629-2D13-4346-B1F1-F89061ABD12B}"/>
              </a:ext>
            </a:extLst>
          </p:cNvPr>
          <p:cNvSpPr/>
          <p:nvPr/>
        </p:nvSpPr>
        <p:spPr>
          <a:xfrm>
            <a:off x="1836023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E834AE1-39F4-4D87-8073-AFEDDA5C140F}"/>
              </a:ext>
            </a:extLst>
          </p:cNvPr>
          <p:cNvSpPr/>
          <p:nvPr/>
        </p:nvSpPr>
        <p:spPr>
          <a:xfrm>
            <a:off x="2700715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B260307F-3029-4B9D-8E24-69ED11AFA38B}"/>
              </a:ext>
            </a:extLst>
          </p:cNvPr>
          <p:cNvSpPr/>
          <p:nvPr/>
        </p:nvSpPr>
        <p:spPr>
          <a:xfrm>
            <a:off x="3565407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A06ED1AA-51BC-463F-AE43-413FF24CA13F}"/>
              </a:ext>
            </a:extLst>
          </p:cNvPr>
          <p:cNvSpPr/>
          <p:nvPr/>
        </p:nvSpPr>
        <p:spPr>
          <a:xfrm>
            <a:off x="838200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147C81A-FFFF-4E98-8EAE-8C71929598AB}"/>
              </a:ext>
            </a:extLst>
          </p:cNvPr>
          <p:cNvSpPr/>
          <p:nvPr/>
        </p:nvSpPr>
        <p:spPr>
          <a:xfrm>
            <a:off x="1836023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1CBDC8C4-7A46-4881-B690-8400DDEEAF27}"/>
              </a:ext>
            </a:extLst>
          </p:cNvPr>
          <p:cNvSpPr/>
          <p:nvPr/>
        </p:nvSpPr>
        <p:spPr>
          <a:xfrm>
            <a:off x="2700715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445570D3-6DB5-402C-A9CE-A13BB6D0DEF8}"/>
              </a:ext>
            </a:extLst>
          </p:cNvPr>
          <p:cNvSpPr/>
          <p:nvPr/>
        </p:nvSpPr>
        <p:spPr>
          <a:xfrm>
            <a:off x="3565407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7C46B36-AF64-49A7-83E7-6513E8DD926A}"/>
              </a:ext>
            </a:extLst>
          </p:cNvPr>
          <p:cNvCxnSpPr>
            <a:endCxn id="46" idx="7"/>
          </p:cNvCxnSpPr>
          <p:nvPr/>
        </p:nvCxnSpPr>
        <p:spPr>
          <a:xfrm flipH="1">
            <a:off x="1069141" y="5897880"/>
            <a:ext cx="211424" cy="38399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2163FC6-20A0-490D-AA0F-F6008834A02B}"/>
              </a:ext>
            </a:extLst>
          </p:cNvPr>
          <p:cNvCxnSpPr/>
          <p:nvPr/>
        </p:nvCxnSpPr>
        <p:spPr>
          <a:xfrm>
            <a:off x="2835997" y="5181600"/>
            <a:ext cx="86469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35ED9B0-043C-4A23-9FB4-7FF9376C54B5}"/>
              </a:ext>
            </a:extLst>
          </p:cNvPr>
          <p:cNvSpPr txBox="1"/>
          <p:nvPr/>
        </p:nvSpPr>
        <p:spPr>
          <a:xfrm>
            <a:off x="3048000" y="4876800"/>
            <a:ext cx="5753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20 cm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9816EEE-6B8A-41FF-89CD-CFA7294BDD3E}"/>
              </a:ext>
            </a:extLst>
          </p:cNvPr>
          <p:cNvSpPr txBox="1"/>
          <p:nvPr/>
        </p:nvSpPr>
        <p:spPr>
          <a:xfrm>
            <a:off x="228600" y="5758190"/>
            <a:ext cx="6039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60 cm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1CDE03DE-3047-45C0-9608-9B2AC68029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909158"/>
              </p:ext>
            </p:extLst>
          </p:nvPr>
        </p:nvGraphicFramePr>
        <p:xfrm>
          <a:off x="4771144" y="4670112"/>
          <a:ext cx="5134855" cy="2077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971">
                  <a:extLst>
                    <a:ext uri="{9D8B030D-6E8A-4147-A177-3AD203B41FA5}">
                      <a16:colId xmlns:a16="http://schemas.microsoft.com/office/drawing/2014/main" val="1406913649"/>
                    </a:ext>
                  </a:extLst>
                </a:gridCol>
                <a:gridCol w="1026971">
                  <a:extLst>
                    <a:ext uri="{9D8B030D-6E8A-4147-A177-3AD203B41FA5}">
                      <a16:colId xmlns:a16="http://schemas.microsoft.com/office/drawing/2014/main" val="2057079194"/>
                    </a:ext>
                  </a:extLst>
                </a:gridCol>
                <a:gridCol w="1026971">
                  <a:extLst>
                    <a:ext uri="{9D8B030D-6E8A-4147-A177-3AD203B41FA5}">
                      <a16:colId xmlns:a16="http://schemas.microsoft.com/office/drawing/2014/main" val="621414695"/>
                    </a:ext>
                  </a:extLst>
                </a:gridCol>
                <a:gridCol w="1026971">
                  <a:extLst>
                    <a:ext uri="{9D8B030D-6E8A-4147-A177-3AD203B41FA5}">
                      <a16:colId xmlns:a16="http://schemas.microsoft.com/office/drawing/2014/main" val="952228534"/>
                    </a:ext>
                  </a:extLst>
                </a:gridCol>
                <a:gridCol w="1026971">
                  <a:extLst>
                    <a:ext uri="{9D8B030D-6E8A-4147-A177-3AD203B41FA5}">
                      <a16:colId xmlns:a16="http://schemas.microsoft.com/office/drawing/2014/main" val="1520176505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Maturity 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  <a:r>
                        <a:rPr lang="en-US" sz="1100" baseline="30000" dirty="0"/>
                        <a:t>st</a:t>
                      </a:r>
                      <a:r>
                        <a:rPr lang="en-US" sz="1100" dirty="0"/>
                        <a:t> Spray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2</a:t>
                      </a:r>
                      <a:r>
                        <a:rPr lang="en-US" sz="1100" baseline="30000" dirty="0"/>
                        <a:t>nd</a:t>
                      </a:r>
                      <a:r>
                        <a:rPr lang="en-US" sz="1100" dirty="0"/>
                        <a:t> Spray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3</a:t>
                      </a:r>
                      <a:r>
                        <a:rPr lang="en-US" sz="1100" baseline="30000" dirty="0"/>
                        <a:t>rd</a:t>
                      </a:r>
                      <a:r>
                        <a:rPr lang="en-US" sz="1100" dirty="0"/>
                        <a:t> Spray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4</a:t>
                      </a:r>
                      <a:r>
                        <a:rPr lang="en-US" sz="1100" baseline="30000" dirty="0"/>
                        <a:t>th</a:t>
                      </a:r>
                      <a:r>
                        <a:rPr lang="en-US" sz="1100" dirty="0"/>
                        <a:t> Spray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871513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Flower bud formation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Flowering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Early </a:t>
                      </a:r>
                      <a:r>
                        <a:rPr lang="en-US" sz="1100" dirty="0" err="1"/>
                        <a:t>podding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Mature pods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875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Extra early</a:t>
                      </a:r>
                    </a:p>
                    <a:p>
                      <a:r>
                        <a:rPr lang="en-US" sz="1100" dirty="0"/>
                        <a:t>(50-55 DAP)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30 DAP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40 DAP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50 DAP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Not required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2335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Early </a:t>
                      </a:r>
                    </a:p>
                    <a:p>
                      <a:r>
                        <a:rPr lang="en-US" sz="1100" dirty="0"/>
                        <a:t>(55-60 DAP)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30 DAP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40 DAP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50 DAP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Not required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2252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Medium</a:t>
                      </a:r>
                    </a:p>
                    <a:p>
                      <a:r>
                        <a:rPr lang="en-US" sz="1100" dirty="0"/>
                        <a:t> (65-75 DAP)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35 DAP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45 DAP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55 DAP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65 DAP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41274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5969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323B66D8-6B0E-4264-B822-72E8C2F00DE9}"/>
              </a:ext>
            </a:extLst>
          </p:cNvPr>
          <p:cNvSpPr txBox="1"/>
          <p:nvPr/>
        </p:nvSpPr>
        <p:spPr>
          <a:xfrm>
            <a:off x="228600" y="5453390"/>
            <a:ext cx="6039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60 cm</a:t>
            </a:r>
          </a:p>
        </p:txBody>
      </p:sp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6385970" y="1351445"/>
            <a:ext cx="2239465" cy="202160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84" name="Text Box 4"/>
          <p:cNvSpPr txBox="1">
            <a:spLocks noChangeArrowheads="1"/>
          </p:cNvSpPr>
          <p:nvPr/>
        </p:nvSpPr>
        <p:spPr bwMode="auto">
          <a:xfrm>
            <a:off x="832553" y="84049"/>
            <a:ext cx="77928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2400" b="1" dirty="0">
                <a:latin typeface="Calibri" pitchFamily="34" charset="0"/>
              </a:rPr>
              <a:t>Cowpea Baby demonstration protocol</a:t>
            </a:r>
          </a:p>
        </p:txBody>
      </p:sp>
      <p:sp>
        <p:nvSpPr>
          <p:cNvPr id="3085" name="Text Box 9"/>
          <p:cNvSpPr txBox="1">
            <a:spLocks noChangeArrowheads="1"/>
          </p:cNvSpPr>
          <p:nvPr/>
        </p:nvSpPr>
        <p:spPr bwMode="auto">
          <a:xfrm>
            <a:off x="353934" y="1006257"/>
            <a:ext cx="536106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altLang="en-US" sz="1200" dirty="0">
                <a:latin typeface="+mn-lt"/>
              </a:rPr>
              <a:t>Choose a site with uniform soil fertility, ideally on a flat piece of land for the demonstration. Mark out a plot of 5 m x 5m </a:t>
            </a:r>
          </a:p>
          <a:p>
            <a:pPr marL="285750" lvl="0" indent="-285750" eaLnBrk="1" hangingPunct="1">
              <a:buFont typeface="Wingdings" panose="05000000000000000000" pitchFamily="2" charset="2"/>
              <a:buChar char="ü"/>
            </a:pPr>
            <a:r>
              <a:rPr lang="en-GB" sz="1200" dirty="0">
                <a:latin typeface="+mn-lt"/>
              </a:rPr>
              <a:t>Prepare planting lines 60 cm apart; make holes within the rows, 20 cm apart.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GB" sz="1200" dirty="0">
                <a:latin typeface="+mn-lt"/>
              </a:rPr>
              <a:t>Sow two seeds /planting hole (see diagram below). </a:t>
            </a:r>
            <a:endParaRPr lang="en-US" altLang="en-US" sz="1200" dirty="0"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200" dirty="0"/>
              <a:t>Treat seeds with an approved seed dresser before sowing to enhance good germination and protect the seedlings from insect and fungal attack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200" dirty="0"/>
              <a:t>Use 50gm seed provided by the project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200" dirty="0"/>
              <a:t>Inoculate seeds with rhizobia strains from EMBRAPA before planting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200" dirty="0">
                <a:latin typeface="+mn-lt"/>
              </a:rPr>
              <a:t>Place fertiliser at planting or on emergence; make hole 5 cm to the side of and 5 cm below the 2 plants and place one soda bottle top (3 finger pinch) of NPK fertilizer in the hole (see diagram below)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200" dirty="0"/>
              <a:t>Control of insect pests is a major agronomic practice in cowpea for high productivity; Use recommended IPM methods to scout for insects on plants; then follow recommended regime of spraying (see diagram below)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200" dirty="0"/>
              <a:t>Use Crop Protection Methods as recommended by your Extension Agent/Community-based Advisor for routine 1</a:t>
            </a:r>
            <a:r>
              <a:rPr lang="en-GB" sz="1200" baseline="30000" dirty="0"/>
              <a:t>st</a:t>
            </a:r>
            <a:r>
              <a:rPr lang="en-GB" sz="1200" dirty="0"/>
              <a:t>, 2</a:t>
            </a:r>
            <a:r>
              <a:rPr lang="en-GB" sz="1200" baseline="30000" dirty="0"/>
              <a:t>nd</a:t>
            </a:r>
            <a:r>
              <a:rPr lang="en-GB" sz="1200" dirty="0"/>
              <a:t>, 3</a:t>
            </a:r>
            <a:r>
              <a:rPr lang="en-GB" sz="1200" baseline="30000" dirty="0"/>
              <a:t>rd</a:t>
            </a:r>
            <a:r>
              <a:rPr lang="en-GB" sz="1200" dirty="0"/>
              <a:t>, and 4</a:t>
            </a:r>
            <a:r>
              <a:rPr lang="en-GB" sz="1200" baseline="30000" dirty="0"/>
              <a:t>th</a:t>
            </a:r>
            <a:r>
              <a:rPr lang="en-GB" sz="1200" dirty="0"/>
              <a:t> spray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9168862" y="1381327"/>
            <a:ext cx="0" cy="55461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8" name="TextBox 22"/>
          <p:cNvSpPr txBox="1">
            <a:spLocks noChangeArrowheads="1"/>
          </p:cNvSpPr>
          <p:nvPr/>
        </p:nvSpPr>
        <p:spPr bwMode="auto">
          <a:xfrm>
            <a:off x="8974734" y="1994237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7873912" y="3689789"/>
            <a:ext cx="766073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 flipV="1">
            <a:off x="6362702" y="3712938"/>
            <a:ext cx="1143000" cy="142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28"/>
          <p:cNvSpPr txBox="1">
            <a:spLocks noChangeArrowheads="1"/>
          </p:cNvSpPr>
          <p:nvPr/>
        </p:nvSpPr>
        <p:spPr bwMode="auto">
          <a:xfrm>
            <a:off x="7505702" y="3566679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9188116" y="2284553"/>
            <a:ext cx="0" cy="108849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C5CE7CC-E845-49BE-930B-E4B6A6C0E26F}"/>
              </a:ext>
            </a:extLst>
          </p:cNvPr>
          <p:cNvSpPr txBox="1"/>
          <p:nvPr/>
        </p:nvSpPr>
        <p:spPr>
          <a:xfrm>
            <a:off x="171440" y="4572000"/>
            <a:ext cx="4451970" cy="187743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Seed Spacing for Cowpea</a:t>
            </a:r>
          </a:p>
          <a:p>
            <a:endParaRPr lang="en-US" sz="1100" dirty="0"/>
          </a:p>
          <a:p>
            <a:endParaRPr lang="en-US" sz="1100" dirty="0"/>
          </a:p>
          <a:p>
            <a:endParaRPr lang="en-US" dirty="0"/>
          </a:p>
          <a:p>
            <a:r>
              <a:rPr lang="en-US" sz="1100" dirty="0"/>
              <a:t>                        Place 2 seeds in each hole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152D8F7-AC40-47BB-9840-E1701FE2C36E}"/>
              </a:ext>
            </a:extLst>
          </p:cNvPr>
          <p:cNvSpPr/>
          <p:nvPr/>
        </p:nvSpPr>
        <p:spPr>
          <a:xfrm>
            <a:off x="838200" y="50292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FF6CDFE-CB73-4CED-99CC-01D064BBC5B8}"/>
              </a:ext>
            </a:extLst>
          </p:cNvPr>
          <p:cNvSpPr/>
          <p:nvPr/>
        </p:nvSpPr>
        <p:spPr>
          <a:xfrm>
            <a:off x="1836023" y="50292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E705155-165C-4360-8FFF-C6804A00BB86}"/>
              </a:ext>
            </a:extLst>
          </p:cNvPr>
          <p:cNvSpPr/>
          <p:nvPr/>
        </p:nvSpPr>
        <p:spPr>
          <a:xfrm>
            <a:off x="2700715" y="50292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2CC7F98-903D-4731-919E-A63D81BC84FB}"/>
              </a:ext>
            </a:extLst>
          </p:cNvPr>
          <p:cNvSpPr/>
          <p:nvPr/>
        </p:nvSpPr>
        <p:spPr>
          <a:xfrm>
            <a:off x="3565407" y="50292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303331E-0303-4DF8-8EFE-F063489E9B16}"/>
              </a:ext>
            </a:extLst>
          </p:cNvPr>
          <p:cNvSpPr/>
          <p:nvPr/>
        </p:nvSpPr>
        <p:spPr>
          <a:xfrm>
            <a:off x="838200" y="59436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0CE88D6-ABEA-4819-9792-35C0488E6504}"/>
              </a:ext>
            </a:extLst>
          </p:cNvPr>
          <p:cNvSpPr/>
          <p:nvPr/>
        </p:nvSpPr>
        <p:spPr>
          <a:xfrm>
            <a:off x="1836023" y="59436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0AEC089-3D2B-481B-94D2-FAD924BC6FBA}"/>
              </a:ext>
            </a:extLst>
          </p:cNvPr>
          <p:cNvSpPr/>
          <p:nvPr/>
        </p:nvSpPr>
        <p:spPr>
          <a:xfrm>
            <a:off x="2700715" y="59436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8796681-09D9-4E3F-97B9-29409E7A6A8E}"/>
              </a:ext>
            </a:extLst>
          </p:cNvPr>
          <p:cNvSpPr/>
          <p:nvPr/>
        </p:nvSpPr>
        <p:spPr>
          <a:xfrm>
            <a:off x="3565407" y="59436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57C1478-8EC3-4A20-A2D4-5258AF9EA33D}"/>
              </a:ext>
            </a:extLst>
          </p:cNvPr>
          <p:cNvCxnSpPr>
            <a:endCxn id="18" idx="7"/>
          </p:cNvCxnSpPr>
          <p:nvPr/>
        </p:nvCxnSpPr>
        <p:spPr>
          <a:xfrm flipH="1">
            <a:off x="1069141" y="5593080"/>
            <a:ext cx="211424" cy="38399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F2D5DB4-1AE4-4EA7-8DD9-792F02C6D8D8}"/>
              </a:ext>
            </a:extLst>
          </p:cNvPr>
          <p:cNvCxnSpPr/>
          <p:nvPr/>
        </p:nvCxnSpPr>
        <p:spPr>
          <a:xfrm>
            <a:off x="2835997" y="4876800"/>
            <a:ext cx="86469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4606A10D-07C0-4263-A9C6-6839951C9108}"/>
              </a:ext>
            </a:extLst>
          </p:cNvPr>
          <p:cNvSpPr txBox="1"/>
          <p:nvPr/>
        </p:nvSpPr>
        <p:spPr>
          <a:xfrm>
            <a:off x="3048000" y="4572000"/>
            <a:ext cx="5753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20 cm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AB8906D-1AA1-4220-8CB1-A5F7F55CB353}"/>
              </a:ext>
            </a:extLst>
          </p:cNvPr>
          <p:cNvCxnSpPr/>
          <p:nvPr/>
        </p:nvCxnSpPr>
        <p:spPr>
          <a:xfrm>
            <a:off x="685800" y="5105400"/>
            <a:ext cx="0" cy="10668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A4ACBD6C-4938-40DF-81F5-79FA607EB3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309419"/>
              </p:ext>
            </p:extLst>
          </p:nvPr>
        </p:nvGraphicFramePr>
        <p:xfrm>
          <a:off x="4724400" y="4399280"/>
          <a:ext cx="5134855" cy="2077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971">
                  <a:extLst>
                    <a:ext uri="{9D8B030D-6E8A-4147-A177-3AD203B41FA5}">
                      <a16:colId xmlns:a16="http://schemas.microsoft.com/office/drawing/2014/main" val="1406913649"/>
                    </a:ext>
                  </a:extLst>
                </a:gridCol>
                <a:gridCol w="1026971">
                  <a:extLst>
                    <a:ext uri="{9D8B030D-6E8A-4147-A177-3AD203B41FA5}">
                      <a16:colId xmlns:a16="http://schemas.microsoft.com/office/drawing/2014/main" val="2057079194"/>
                    </a:ext>
                  </a:extLst>
                </a:gridCol>
                <a:gridCol w="1026971">
                  <a:extLst>
                    <a:ext uri="{9D8B030D-6E8A-4147-A177-3AD203B41FA5}">
                      <a16:colId xmlns:a16="http://schemas.microsoft.com/office/drawing/2014/main" val="621414695"/>
                    </a:ext>
                  </a:extLst>
                </a:gridCol>
                <a:gridCol w="1026971">
                  <a:extLst>
                    <a:ext uri="{9D8B030D-6E8A-4147-A177-3AD203B41FA5}">
                      <a16:colId xmlns:a16="http://schemas.microsoft.com/office/drawing/2014/main" val="952228534"/>
                    </a:ext>
                  </a:extLst>
                </a:gridCol>
                <a:gridCol w="1026971">
                  <a:extLst>
                    <a:ext uri="{9D8B030D-6E8A-4147-A177-3AD203B41FA5}">
                      <a16:colId xmlns:a16="http://schemas.microsoft.com/office/drawing/2014/main" val="1520176505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Maturity 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  <a:r>
                        <a:rPr lang="en-US" sz="1100" baseline="30000" dirty="0"/>
                        <a:t>st</a:t>
                      </a:r>
                      <a:r>
                        <a:rPr lang="en-US" sz="1100" dirty="0"/>
                        <a:t> Spray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2</a:t>
                      </a:r>
                      <a:r>
                        <a:rPr lang="en-US" sz="1100" baseline="30000" dirty="0"/>
                        <a:t>nd</a:t>
                      </a:r>
                      <a:r>
                        <a:rPr lang="en-US" sz="1100" dirty="0"/>
                        <a:t> Spray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3</a:t>
                      </a:r>
                      <a:r>
                        <a:rPr lang="en-US" sz="1100" baseline="30000" dirty="0"/>
                        <a:t>rd</a:t>
                      </a:r>
                      <a:r>
                        <a:rPr lang="en-US" sz="1100" dirty="0"/>
                        <a:t> Spray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4</a:t>
                      </a:r>
                      <a:r>
                        <a:rPr lang="en-US" sz="1100" baseline="30000" dirty="0"/>
                        <a:t>th</a:t>
                      </a:r>
                      <a:r>
                        <a:rPr lang="en-US" sz="1100" dirty="0"/>
                        <a:t> Spray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871513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Flower bud formation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Flowering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Early </a:t>
                      </a:r>
                      <a:r>
                        <a:rPr lang="en-US" sz="1100" dirty="0" err="1"/>
                        <a:t>podding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Mature pods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875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Extra early</a:t>
                      </a:r>
                    </a:p>
                    <a:p>
                      <a:r>
                        <a:rPr lang="en-US" sz="1100" dirty="0"/>
                        <a:t>(50-55 DAP)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30 DAP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40 DAP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50 DAP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Not required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2335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Early </a:t>
                      </a:r>
                    </a:p>
                    <a:p>
                      <a:r>
                        <a:rPr lang="en-US" sz="1100" dirty="0"/>
                        <a:t>(55-60 DAP)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30 DAP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40 DAP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50 DAP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Not required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2252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Medium</a:t>
                      </a:r>
                    </a:p>
                    <a:p>
                      <a:r>
                        <a:rPr lang="en-US" sz="1100" dirty="0"/>
                        <a:t> (65-75 DAP)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35 DAP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45 DAP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55 DAP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65 DAP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41274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59230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139003</TotalTime>
  <Words>691</Words>
  <Application>Microsoft Office PowerPoint</Application>
  <PresentationFormat>A4 Paper (210x297 mm)</PresentationFormat>
  <Paragraphs>107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Wingdings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Paschal B, Atengdem</cp:lastModifiedBy>
  <cp:revision>149</cp:revision>
  <cp:lastPrinted>2019-05-16T09:10:41Z</cp:lastPrinted>
  <dcterms:created xsi:type="dcterms:W3CDTF">2011-07-08T06:21:25Z</dcterms:created>
  <dcterms:modified xsi:type="dcterms:W3CDTF">2019-07-24T14:03:15Z</dcterms:modified>
</cp:coreProperties>
</file>